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3" r:id="rId4"/>
    <p:sldId id="259" r:id="rId5"/>
    <p:sldId id="264" r:id="rId6"/>
    <p:sldId id="261" r:id="rId7"/>
    <p:sldId id="262" r:id="rId8"/>
    <p:sldId id="265" r:id="rId9"/>
    <p:sldId id="266" r:id="rId10"/>
    <p:sldId id="270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9E95B-485E-411C-A57B-3D1928D9150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FCEFF-5BA9-49EE-8FF8-71B788231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FCEFF-5BA9-49EE-8FF8-71B78823149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FCEFF-5BA9-49EE-8FF8-71B78823149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B8C15-7B86-497D-BBB2-5B29CF73234A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7A2B0-4BB3-4048-845E-0E320D8C9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 Учитель формирует в каждом из нас основы нашего мировоззрения. И от этого в значительной степени зависит устойчивость, стабильность и будущее нашего государства»(В.В.Путин)</a:t>
            </a:r>
            <a:endParaRPr lang="ru-RU" dirty="0"/>
          </a:p>
        </p:txBody>
      </p:sp>
      <p:pic>
        <p:nvPicPr>
          <p:cNvPr id="3075" name="Picture 3" descr="C:\Users\Админ\Desktop\путин 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2374" y="1600200"/>
            <a:ext cx="315025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Человек, в какой бы области он не трудился, должен знать тонкости своей профессии, а прежде всего ее историю.</a:t>
            </a:r>
          </a:p>
          <a:p>
            <a:r>
              <a:rPr lang="ru-RU" dirty="0" smtClean="0"/>
              <a:t>Обучающиеся </a:t>
            </a:r>
            <a:r>
              <a:rPr lang="ru-RU" dirty="0" err="1" smtClean="0"/>
              <a:t>педкласса</a:t>
            </a:r>
            <a:r>
              <a:rPr lang="ru-RU" dirty="0" smtClean="0"/>
              <a:t> ознакомились с историей  педагогических династий нашей школы.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857364"/>
            <a:ext cx="1785951" cy="241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214818"/>
            <a:ext cx="17145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Педагог прежде всего-это человек активный, творческий и хороший организатор. </a:t>
            </a:r>
            <a:r>
              <a:rPr lang="ru-RU" dirty="0" smtClean="0"/>
              <a:t>Учащиеся </a:t>
            </a:r>
            <a:r>
              <a:rPr lang="ru-RU" dirty="0" err="1" smtClean="0"/>
              <a:t>педкласс</a:t>
            </a:r>
            <a:r>
              <a:rPr lang="ru-RU" dirty="0" smtClean="0"/>
              <a:t> являются </a:t>
            </a:r>
            <a:r>
              <a:rPr lang="ru-RU" dirty="0" smtClean="0"/>
              <a:t>вожатыми  для  первоклассников. Они помогают каждое утро проводить зарядку, а также внеклассные мероприятия.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Алифба</a:t>
            </a:r>
            <a:r>
              <a:rPr lang="ru-RU" dirty="0" smtClean="0"/>
              <a:t> </a:t>
            </a:r>
            <a:r>
              <a:rPr lang="ru-RU" dirty="0" err="1" smtClean="0"/>
              <a:t>бэйрэме</a:t>
            </a:r>
            <a:endParaRPr lang="ru-RU" dirty="0"/>
          </a:p>
        </p:txBody>
      </p:sp>
      <p:pic>
        <p:nvPicPr>
          <p:cNvPr id="5" name="Рисунок 4" descr="C:\Users\Админ\AppData\Local\Temp\Temp1_30-06-2023_11-02-48.zip\1688111876805.jpg"/>
          <p:cNvPicPr/>
          <p:nvPr/>
        </p:nvPicPr>
        <p:blipFill>
          <a:blip r:embed="rId2"/>
          <a:srcRect t="25098" b="25468"/>
          <a:stretch>
            <a:fillRect/>
          </a:stretch>
        </p:blipFill>
        <p:spPr bwMode="auto">
          <a:xfrm>
            <a:off x="4429124" y="1500174"/>
            <a:ext cx="428628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57686" y="1285861"/>
            <a:ext cx="4038600" cy="300039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Обучающиеся </a:t>
            </a:r>
            <a:r>
              <a:rPr lang="ru-RU" dirty="0" smtClean="0"/>
              <a:t>помогают  </a:t>
            </a:r>
            <a:r>
              <a:rPr lang="ru-RU" dirty="0" smtClean="0"/>
              <a:t>учителям в организации внеклассных мероприятий, посещают занятия в деском саду «</a:t>
            </a:r>
            <a:r>
              <a:rPr lang="ru-RU" dirty="0" err="1" smtClean="0"/>
              <a:t>Каенкай</a:t>
            </a:r>
            <a:r>
              <a:rPr lang="ru-RU" dirty="0" smtClean="0"/>
              <a:t>» и уроки в начальных классах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357298"/>
            <a:ext cx="1897082" cy="1541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84"/>
            <a:ext cx="1920860" cy="149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2928934"/>
            <a:ext cx="21431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85720" y="2928934"/>
            <a:ext cx="1571636" cy="175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Админ\AppData\Local\Temp\Temp1_30-06-2023_11-02-48.zip\1688111876817.jpg"/>
          <p:cNvPicPr/>
          <p:nvPr/>
        </p:nvPicPr>
        <p:blipFill>
          <a:blip r:embed="rId8"/>
          <a:srcRect t="34326" b="34326"/>
          <a:stretch>
            <a:fillRect/>
          </a:stretch>
        </p:blipFill>
        <p:spPr bwMode="auto">
          <a:xfrm>
            <a:off x="5072066" y="4286256"/>
            <a:ext cx="238124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дмин\AppData\Local\Temp\Temp1_30-06-2023_11-02-48.zip\1688111876793.jpg"/>
          <p:cNvPicPr/>
          <p:nvPr/>
        </p:nvPicPr>
        <p:blipFill>
          <a:blip r:embed="rId9"/>
          <a:srcRect t="29158" b="28789"/>
          <a:stretch>
            <a:fillRect/>
          </a:stretch>
        </p:blipFill>
        <p:spPr bwMode="auto">
          <a:xfrm>
            <a:off x="1928795" y="4572008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Будущий педагог всегда должен быть в курсе того, что происходит в стране и  мире. Конечно же их интересует то, чем занимаются учащиеся других </a:t>
            </a:r>
            <a:r>
              <a:rPr lang="ru-RU" dirty="0" err="1" smtClean="0"/>
              <a:t>педклассов</a:t>
            </a:r>
            <a:r>
              <a:rPr lang="ru-RU" dirty="0" smtClean="0"/>
              <a:t>. 28 марта ребята приняли участие  в </a:t>
            </a:r>
            <a:r>
              <a:rPr lang="ru-RU" dirty="0" err="1" smtClean="0"/>
              <a:t>онлайн-форуме</a:t>
            </a:r>
            <a:r>
              <a:rPr lang="ru-RU" dirty="0" smtClean="0"/>
              <a:t> педагогических классов.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214818"/>
            <a:ext cx="2542318" cy="1982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643050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Ученикам</a:t>
            </a:r>
            <a:r>
              <a:rPr lang="ru-RU" dirty="0" smtClean="0"/>
              <a:t> </a:t>
            </a:r>
            <a:r>
              <a:rPr lang="ru-RU" dirty="0" smtClean="0"/>
              <a:t>очень понравилась идея создания </a:t>
            </a:r>
            <a:r>
              <a:rPr lang="ru-RU" dirty="0" err="1" smtClean="0"/>
              <a:t>педкласса</a:t>
            </a:r>
            <a:r>
              <a:rPr lang="ru-RU" dirty="0" smtClean="0"/>
              <a:t>. Они уже мечтают стать учителями, хотя не знают , </a:t>
            </a:r>
            <a:r>
              <a:rPr lang="ru-RU" dirty="0" smtClean="0"/>
              <a:t>какими </a:t>
            </a:r>
            <a:r>
              <a:rPr lang="ru-RU" dirty="0" smtClean="0"/>
              <a:t>именно предметниками станут. Поэтому они принимают активное участие во всех районных и школьных мероприятиях. Пробуют свои силы в разных  видах спорта, выявляют свои таланты в разных видах творческой деятельности, защищают  проекты. 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6341" y="1600201"/>
            <a:ext cx="1533113" cy="125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571612"/>
            <a:ext cx="1706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429000"/>
            <a:ext cx="1785950" cy="162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928934"/>
            <a:ext cx="1928826" cy="107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000504"/>
            <a:ext cx="2071702" cy="147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4857760"/>
            <a:ext cx="1920860" cy="142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400" dirty="0" smtClean="0">
                <a:latin typeface="+mj-lt"/>
              </a:rPr>
              <a:t>Наши дети хорошо усвоили высказывание </a:t>
            </a:r>
            <a:r>
              <a:rPr lang="ru-RU" sz="2400" cap="all" dirty="0" err="1" smtClean="0">
                <a:latin typeface="+mj-lt"/>
              </a:rPr>
              <a:t>ОСНОВОПОЛОЖНИКа</a:t>
            </a:r>
            <a:r>
              <a:rPr lang="ru-RU" sz="2400" cap="all" dirty="0" smtClean="0">
                <a:latin typeface="+mj-lt"/>
              </a:rPr>
              <a:t> НАУЧНОЙ ПЕДАГОГИКИ В РОССИИ </a:t>
            </a:r>
            <a:r>
              <a:rPr lang="ru-RU" sz="2400" dirty="0" smtClean="0">
                <a:latin typeface="+mj-lt"/>
              </a:rPr>
              <a:t>Константина Дмитриевича Ушинского о том, </a:t>
            </a:r>
            <a:r>
              <a:rPr lang="ru-RU" sz="2400" dirty="0" smtClean="0">
                <a:latin typeface="+mj-lt"/>
              </a:rPr>
              <a:t>что «у</a:t>
            </a:r>
            <a:r>
              <a:rPr lang="ru-RU" sz="2400" dirty="0" smtClean="0"/>
              <a:t>читель </a:t>
            </a:r>
            <a:r>
              <a:rPr lang="ru-RU" sz="2400" dirty="0"/>
              <a:t>живет до тех </a:t>
            </a:r>
            <a:r>
              <a:rPr lang="ru-RU" sz="2400" dirty="0" smtClean="0"/>
              <a:t>пор, пока </a:t>
            </a:r>
            <a:r>
              <a:rPr lang="ru-RU" sz="2400" dirty="0"/>
              <a:t>он </a:t>
            </a:r>
            <a:r>
              <a:rPr lang="ru-RU" sz="2400" dirty="0" smtClean="0"/>
              <a:t>учится, как </a:t>
            </a:r>
            <a:r>
              <a:rPr lang="ru-RU" sz="2400" dirty="0"/>
              <a:t>только он перестает </a:t>
            </a:r>
            <a:r>
              <a:rPr lang="ru-RU" sz="2400" dirty="0" smtClean="0"/>
              <a:t>учиться, в </a:t>
            </a:r>
            <a:r>
              <a:rPr lang="ru-RU" sz="2400" dirty="0"/>
              <a:t>нем умирает </a:t>
            </a:r>
            <a:r>
              <a:rPr lang="ru-RU" sz="2400" dirty="0" smtClean="0"/>
              <a:t>учитель». Поэтому основные силы приложили к получению знаний. Намного серьезнее стали относиться к учебе. </a:t>
            </a:r>
          </a:p>
          <a:p>
            <a:pPr>
              <a:buNone/>
            </a:pPr>
            <a:r>
              <a:rPr lang="ru-RU" sz="2400" dirty="0" smtClean="0"/>
              <a:t>       Многие из них получили «Благодарность  за хорошую учёбу и примерное поведение» от администрации школы.</a:t>
            </a:r>
            <a:endParaRPr lang="ru-RU" sz="24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43050"/>
            <a:ext cx="413864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Учительство – это искусство, труд не менее творческий, чем труд писателя и композитора, но более тяжелый и ответственный. Учитель обращается к душе человеческой не через музыку, как композитор, не с помощью красок, как художник, а впрямую. Воспитывает личностью своей, своими знаниями и любовью, своим отношением к миру.( Д.с.Лихачев)</a:t>
            </a:r>
          </a:p>
        </p:txBody>
      </p:sp>
      <p:pic>
        <p:nvPicPr>
          <p:cNvPr id="2050" name="Picture 2" descr="C:\Users\Админ\Desktop\лихачһ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0493" y="1600200"/>
            <a:ext cx="381401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642918"/>
            <a:ext cx="70723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Минпросвещения</a:t>
            </a:r>
            <a:r>
              <a:rPr lang="ru-RU" b="1" dirty="0" smtClean="0"/>
              <a:t> России совместно с Академией </a:t>
            </a:r>
            <a:r>
              <a:rPr lang="ru-RU" b="1" dirty="0" err="1" smtClean="0"/>
              <a:t>Минпросвещения</a:t>
            </a:r>
            <a:r>
              <a:rPr lang="ru-RU" b="1" dirty="0" smtClean="0"/>
              <a:t> России и субъектами Российской Федерации продолжает работу по созданию и развитию в стране сети профильных психолого-педагогических классов. Эта работа ведется Академией </a:t>
            </a:r>
            <a:r>
              <a:rPr lang="ru-RU" b="1" dirty="0" err="1" smtClean="0"/>
              <a:t>Минпросвещения</a:t>
            </a:r>
            <a:r>
              <a:rPr lang="ru-RU" b="1" dirty="0" smtClean="0"/>
              <a:t> России в соответствии с Планом мероприятий по реализации Концепции подготовки педагогических кадров для системы образования на период до 2030 года, который предусматривает создание к декабрю 2024 года не менее пяти тысяч профильных классов.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Педклассы</a:t>
            </a:r>
            <a:r>
              <a:rPr lang="ru-RU" dirty="0" smtClean="0"/>
              <a:t> - это </a:t>
            </a:r>
            <a:r>
              <a:rPr lang="ru-RU" dirty="0"/>
              <a:t>наш кадровый резерв, будущие учителя, которые через несколько лет придут работать в школы или колледжи. Им нужно создать все условия для учебы и саморазвития, а также для того, чтобы они продолжили педагогическое образование в профильных университетах или </a:t>
            </a:r>
            <a:r>
              <a:rPr lang="ru-RU" dirty="0" smtClean="0"/>
              <a:t>колледжах» ( </a:t>
            </a:r>
            <a:r>
              <a:rPr lang="ru-RU" dirty="0"/>
              <a:t>Сергей </a:t>
            </a:r>
            <a:r>
              <a:rPr lang="ru-RU" dirty="0" smtClean="0"/>
              <a:t>Кравцов)</a:t>
            </a:r>
            <a:endParaRPr lang="ru-RU" dirty="0"/>
          </a:p>
        </p:txBody>
      </p:sp>
      <p:pic>
        <p:nvPicPr>
          <p:cNvPr id="4098" name="Picture 2" descr="C:\Users\Админ\Desktop\кравц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85926"/>
            <a:ext cx="4038600" cy="2868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480" y="1285860"/>
            <a:ext cx="60722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Психолого-педагогическе</a:t>
            </a:r>
            <a:r>
              <a:rPr lang="ru-RU" sz="2000" dirty="0" smtClean="0"/>
              <a:t> классы открываются с целью создания системы непрерывного педагогического образования, профессиональной ориентации школьников, формирования у них устойчивого интереса к педагогике и психологии, представления о профессии учителя как о престижном, почетном и важном в обществе деле. Школьники могут получить первичные знания и навыки, развить организаторские качества, получить интеллектуальное, культурное и нравственное развитие, профессионально самоопределиться.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В рамках реализации проекта «</a:t>
            </a:r>
            <a:r>
              <a:rPr lang="ru-RU" dirty="0" err="1"/>
              <a:t>Педкласс</a:t>
            </a:r>
            <a:r>
              <a:rPr lang="ru-RU" dirty="0"/>
              <a:t>» в МБОУ «</a:t>
            </a:r>
            <a:r>
              <a:rPr lang="ru-RU" dirty="0" err="1"/>
              <a:t>Кзыл-Ярской</a:t>
            </a:r>
            <a:r>
              <a:rPr lang="ru-RU" dirty="0"/>
              <a:t> средней общеобразовательной школе имени </a:t>
            </a:r>
            <a:r>
              <a:rPr lang="ru-RU" dirty="0" err="1"/>
              <a:t>Ф.Г.Яруллина</a:t>
            </a:r>
            <a:r>
              <a:rPr lang="ru-RU" dirty="0"/>
              <a:t>» </a:t>
            </a:r>
            <a:r>
              <a:rPr lang="ru-RU" dirty="0" err="1"/>
              <a:t>Бавлинского</a:t>
            </a:r>
            <a:r>
              <a:rPr lang="ru-RU" dirty="0"/>
              <a:t> района </a:t>
            </a:r>
            <a:r>
              <a:rPr lang="ru-RU" dirty="0" smtClean="0"/>
              <a:t>Республики Татарстан с начала 2022-2023 учебного года впервые открылся </a:t>
            </a:r>
            <a:r>
              <a:rPr lang="ru-RU" dirty="0" err="1" smtClean="0"/>
              <a:t>педкласс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Торжественное мероприятие, посвященное открытию </a:t>
            </a:r>
            <a:r>
              <a:rPr lang="ru-RU" dirty="0" err="1" smtClean="0"/>
              <a:t>педклассов</a:t>
            </a:r>
            <a:r>
              <a:rPr lang="ru-RU" dirty="0" smtClean="0"/>
              <a:t>, состоялось в Гимназии №4 города Бавлы. В нём принимали участие  будущие учащиеся </a:t>
            </a:r>
            <a:r>
              <a:rPr lang="ru-RU" dirty="0" err="1" smtClean="0"/>
              <a:t>педклассов</a:t>
            </a:r>
            <a:r>
              <a:rPr lang="ru-RU" dirty="0" smtClean="0"/>
              <a:t> ученики 5 класса МБОУ «</a:t>
            </a:r>
            <a:r>
              <a:rPr lang="ru-RU" dirty="0" err="1" smtClean="0"/>
              <a:t>Кзыл-ярская</a:t>
            </a:r>
            <a:r>
              <a:rPr lang="ru-RU" dirty="0" smtClean="0"/>
              <a:t> СОШ им. </a:t>
            </a:r>
            <a:r>
              <a:rPr lang="ru-RU" dirty="0" err="1" smtClean="0"/>
              <a:t>Ф.Г.Яруллина</a:t>
            </a:r>
            <a:r>
              <a:rPr lang="ru-RU" dirty="0" smtClean="0"/>
              <a:t>» и 6 класса Гимназии №4</a:t>
            </a:r>
          </a:p>
          <a:p>
            <a:endParaRPr lang="ru-RU" dirty="0"/>
          </a:p>
        </p:txBody>
      </p:sp>
      <p:pic>
        <p:nvPicPr>
          <p:cNvPr id="5122" name="Picture 2" descr="C:\Users\Админ\Desktop\30235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785926"/>
            <a:ext cx="1785950" cy="157163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785926"/>
            <a:ext cx="171451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00438"/>
            <a:ext cx="242889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3643314"/>
            <a:ext cx="1571636" cy="93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500" dirty="0" smtClean="0"/>
              <a:t> </a:t>
            </a:r>
            <a:r>
              <a:rPr lang="ru-RU" sz="4500" dirty="0"/>
              <a:t>П</a:t>
            </a:r>
            <a:r>
              <a:rPr lang="ru-RU" sz="4500" dirty="0" smtClean="0"/>
              <a:t>о реализации проекта «Педагогический класс» в нашей школе была разработана «Дорожная карта», был введён курс внеурочной деятельности «Юный педагог» в 5 классе. </a:t>
            </a:r>
            <a:r>
              <a:rPr lang="ru-RU" sz="4500" dirty="0"/>
              <a:t>Этот курс планирует повышение общекультурного уровня школьников, развитие личностных и </a:t>
            </a:r>
            <a:r>
              <a:rPr lang="ru-RU" sz="4500" dirty="0" err="1"/>
              <a:t>допрофессиональных</a:t>
            </a:r>
            <a:r>
              <a:rPr lang="ru-RU" sz="4500" dirty="0"/>
              <a:t> умений. </a:t>
            </a:r>
            <a:r>
              <a:rPr lang="ru-RU" sz="4500" dirty="0" smtClean="0"/>
              <a:t>В содержание  внеурочных занятий «Юный педагог» входят темы, раскрывающие социальное значение и характер педагогического труда. Программа построена так, чтобы школьники имели представление об умениях, навыках, необходимых в работе учителя, познакомились с методикой проведения внеклассного мероприятия.</a:t>
            </a:r>
            <a:br>
              <a:rPr lang="ru-RU" sz="4500" dirty="0" smtClean="0"/>
            </a:br>
            <a:r>
              <a:rPr lang="ru-RU" sz="4500" dirty="0" smtClean="0"/>
              <a:t>Большое внимание уделяется анализу психолого-педагогических ситуаций и решению и решению педагогических задач как средствам формирования профессионально-педагогической направленности. </a:t>
            </a:r>
            <a:r>
              <a:rPr lang="ru-RU" sz="4500" dirty="0"/>
              <a:t>Рабочая программа предусматривает сотрудничество с воспитателями детского сада «</a:t>
            </a:r>
            <a:r>
              <a:rPr lang="ru-RU" sz="4500" dirty="0" err="1"/>
              <a:t>Каенкай</a:t>
            </a:r>
            <a:r>
              <a:rPr lang="ru-RU" sz="4500" dirty="0"/>
              <a:t>» с. </a:t>
            </a:r>
            <a:r>
              <a:rPr lang="ru-RU" sz="4500" dirty="0" err="1"/>
              <a:t>Кзыл-Яр</a:t>
            </a:r>
            <a:r>
              <a:rPr lang="ru-RU" sz="4500" dirty="0"/>
              <a:t> и с преподавателями </a:t>
            </a:r>
            <a:r>
              <a:rPr lang="ru-RU" sz="4500" dirty="0" err="1"/>
              <a:t>Лениногорского</a:t>
            </a:r>
            <a:r>
              <a:rPr lang="ru-RU" sz="4500" dirty="0"/>
              <a:t> художественно-музыкального педагогического колледжа.</a:t>
            </a:r>
            <a:br>
              <a:rPr lang="ru-RU" sz="4500" dirty="0"/>
            </a:br>
            <a:r>
              <a:rPr lang="ru-RU" sz="4500" dirty="0"/>
              <a:t>Данный курс дает возможность подготовить учащихся к профессиональному самоопределению, помочь им осознать важность и ответственность за выбор профессии педагога; дать возможность проверить свои способности и склонности к педагогической деятельности и оказать им помощь в построении своего дальнейшего образовательно-профессионального маршрута.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428736"/>
            <a:ext cx="37068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71942"/>
            <a:ext cx="38576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П</a:t>
            </a:r>
            <a:r>
              <a:rPr lang="ru-RU" dirty="0" err="1" smtClean="0"/>
              <a:t>едкласс</a:t>
            </a:r>
            <a:r>
              <a:rPr lang="ru-RU" dirty="0" smtClean="0"/>
              <a:t>  -это не только знакомство с самыми интересными, задорными, веселыми, умными, находчивыми, яркими, творческими сверстниками. Но и знакомство с удивительными педагогами, приоткрывшими перед юными совсем людьми, дверь в профессию, показавшими нам «</a:t>
            </a:r>
            <a:r>
              <a:rPr lang="ru-RU" dirty="0" err="1" smtClean="0"/>
              <a:t>закулисье</a:t>
            </a:r>
            <a:r>
              <a:rPr lang="ru-RU" dirty="0" smtClean="0"/>
              <a:t>» школы, жизнь детского сообщества с другой стороны. </a:t>
            </a:r>
          </a:p>
          <a:p>
            <a:r>
              <a:rPr lang="tt-RU" dirty="0" smtClean="0"/>
              <a:t> Обуч</a:t>
            </a:r>
            <a:r>
              <a:rPr lang="ru-RU" dirty="0" err="1" smtClean="0"/>
              <a:t>ающиеся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err="1"/>
              <a:t>педкласса</a:t>
            </a:r>
            <a:r>
              <a:rPr lang="ru-RU" dirty="0"/>
              <a:t> </a:t>
            </a:r>
            <a:r>
              <a:rPr lang="ru-RU" dirty="0" smtClean="0"/>
              <a:t> встречались с  </a:t>
            </a:r>
            <a:r>
              <a:rPr lang="ru-RU" dirty="0"/>
              <a:t>учителями, находящимися на заслуженном отдыхе. Первый учитель детей этого класса </a:t>
            </a:r>
            <a:r>
              <a:rPr lang="ru-RU" dirty="0" err="1"/>
              <a:t>Басыйрова</a:t>
            </a:r>
            <a:r>
              <a:rPr lang="ru-RU" dirty="0"/>
              <a:t> </a:t>
            </a:r>
            <a:r>
              <a:rPr lang="ru-RU" dirty="0" err="1"/>
              <a:t>Гульнара</a:t>
            </a:r>
            <a:r>
              <a:rPr lang="ru-RU" dirty="0"/>
              <a:t> </a:t>
            </a:r>
            <a:r>
              <a:rPr lang="ru-RU" dirty="0" err="1"/>
              <a:t>Галиаскаровна</a:t>
            </a:r>
            <a:r>
              <a:rPr lang="ru-RU" dirty="0"/>
              <a:t> рассказывала о профессии учителя, проводила игры для обучающихся, делилась своими впечатлениями об этой профессии. Встреча продолжилась в теплой обстановке за чайным столом. Ребята продолжили беседу о профессии учителя, получили от своего первого учителя напутственные слова.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Фотография из встречи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t="32849" b="32849"/>
          <a:stretch>
            <a:fillRect/>
          </a:stretch>
        </p:blipFill>
        <p:spPr bwMode="auto">
          <a:xfrm>
            <a:off x="4857752" y="2000240"/>
            <a:ext cx="3650611" cy="3241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С </a:t>
            </a:r>
            <a:r>
              <a:rPr lang="ru-RU" dirty="0"/>
              <a:t>целью формирования у обучающихся представления об особенностях учительского труда, популяризации профессии </a:t>
            </a:r>
            <a:r>
              <a:rPr lang="ru-RU" dirty="0" smtClean="0"/>
              <a:t>учителя В нашей школе </a:t>
            </a:r>
            <a:r>
              <a:rPr lang="ru-RU" dirty="0"/>
              <a:t>была организована встреча с обучающимися гимназии №4. В ходе встречи были проведены беседы, игры и мастер -класс. Обучающиеся </a:t>
            </a:r>
            <a:r>
              <a:rPr lang="ru-RU" dirty="0" smtClean="0"/>
              <a:t>узнали </a:t>
            </a:r>
            <a:r>
              <a:rPr lang="ru-RU" dirty="0"/>
              <a:t>о том, </a:t>
            </a:r>
            <a:r>
              <a:rPr lang="ru-RU" dirty="0" smtClean="0"/>
              <a:t>что среди</a:t>
            </a:r>
            <a:r>
              <a:rPr lang="ru-RU" dirty="0"/>
              <a:t> множества профессий учитель всегда стоял и стоит на особом месте</a:t>
            </a:r>
            <a:r>
              <a:rPr lang="ru-RU" dirty="0" smtClean="0"/>
              <a:t>, с</a:t>
            </a:r>
            <a:r>
              <a:rPr lang="ru-RU" dirty="0"/>
              <a:t> ним имеют дело все, кем бы потом они ни стали</a:t>
            </a:r>
            <a:r>
              <a:rPr lang="ru-RU" dirty="0" smtClean="0"/>
              <a:t>. И</a:t>
            </a:r>
            <a:r>
              <a:rPr lang="ru-RU" dirty="0"/>
              <a:t> нет на земле человека, который бы добрым  словом не вспомнил своего учителя, давшего путёвку в большую жизнь. Жизнь в педагогической профессии - это неустанный труд души. Его труд, полный тревог и волнений, радостей и печалей, дерзаний и поисков, ­ это вечное испытание на мудрость и терпение, профессиональное мастерство и человеческую  незаурядность. Педагог - это высокая миссия, предназначение которой – сотворение личности,  утверждение человека в человеке.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00175"/>
            <a:ext cx="321471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2285992"/>
            <a:ext cx="235745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357562"/>
            <a:ext cx="2571768" cy="1397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786322"/>
            <a:ext cx="250033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4387852"/>
            <a:ext cx="1881175" cy="168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743</Words>
  <Application>Microsoft Office PowerPoint</Application>
  <PresentationFormat>Экран (4:3)</PresentationFormat>
  <Paragraphs>24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33</cp:revision>
  <dcterms:created xsi:type="dcterms:W3CDTF">2023-06-30T04:18:06Z</dcterms:created>
  <dcterms:modified xsi:type="dcterms:W3CDTF">2023-07-02T20:35:33Z</dcterms:modified>
</cp:coreProperties>
</file>